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gdAOVV7mS4NzyfbH0U69ERf5E1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6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font" Target="fonts/Robo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1016840" y="806438"/>
            <a:ext cx="10158319" cy="4835646"/>
            <a:chOff x="143117" y="148892"/>
            <a:chExt cx="10158319" cy="4835646"/>
          </a:xfrm>
        </p:grpSpPr>
        <p:sp>
          <p:nvSpPr>
            <p:cNvPr id="85" name="Google Shape;85;p1"/>
            <p:cNvSpPr txBox="1"/>
            <p:nvPr/>
          </p:nvSpPr>
          <p:spPr>
            <a:xfrm>
              <a:off x="3051239" y="2480714"/>
              <a:ext cx="6616743" cy="707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TOPIC-</a:t>
              </a:r>
              <a:r>
                <a:rPr b="1" i="1" lang="en-US" sz="20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CIRCULAR FLOW OF INCOME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YEAR- FIRST     SEMESTER- 2   SESSION- 2020-2021</a:t>
              </a:r>
              <a:endParaRPr b="1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3280804" y="2084215"/>
              <a:ext cx="7020632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PAPER NAME – </a:t>
              </a:r>
              <a:r>
                <a:rPr b="1" lang="en-US" sz="2000">
                  <a:solidFill>
                    <a:srgbClr val="0070C0"/>
                  </a:solidFill>
                  <a:latin typeface="Arial"/>
                  <a:ea typeface="Arial"/>
                  <a:cs typeface="Arial"/>
                  <a:sym typeface="Arial"/>
                </a:rPr>
                <a:t>MACROECONOMICS-I</a:t>
              </a:r>
              <a:endParaRPr b="1" sz="20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"/>
            <p:cNvSpPr txBox="1"/>
            <p:nvPr/>
          </p:nvSpPr>
          <p:spPr>
            <a:xfrm>
              <a:off x="2647350" y="3784209"/>
              <a:ext cx="7020632" cy="12003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PREPARED BY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DR. KAMALIKA CHAKRABORTY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ASSISTANT PROFESSOR (DEPARTMENT OF ECONOMICS)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KHATRA ADIBASI MAHAVIDYALAYA, BANKURA,WEST BENGAL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Khatra Adibasi Mahavidyalaya, Bankura, Bankura, West Bengal, India, Group  ID:- Contact Address, Phone, EMail, Website, Courses Offered, Admission" id="88" name="Google Shape;88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43117" y="148892"/>
              <a:ext cx="1937758" cy="128949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9" name="Google Shape;89;p1"/>
            <p:cNvSpPr txBox="1"/>
            <p:nvPr/>
          </p:nvSpPr>
          <p:spPr>
            <a:xfrm>
              <a:off x="3626778" y="3184989"/>
              <a:ext cx="314009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DATE OF LECTURE : 11/05/2021</a:t>
              </a:r>
              <a:endParaRPr/>
            </a:p>
          </p:txBody>
        </p:sp>
        <p:sp>
          <p:nvSpPr>
            <p:cNvPr id="90" name="Google Shape;90;p1"/>
            <p:cNvSpPr txBox="1"/>
            <p:nvPr/>
          </p:nvSpPr>
          <p:spPr>
            <a:xfrm>
              <a:off x="3051239" y="1707662"/>
              <a:ext cx="6472718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COURSE: B.Sc. (PROGRAMME) IN ECONOMICS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/>
        </p:nvSpPr>
        <p:spPr>
          <a:xfrm>
            <a:off x="513708" y="657546"/>
            <a:ext cx="10849500" cy="44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>
                <a:solidFill>
                  <a:srgbClr val="813588"/>
                </a:solidFill>
                <a:latin typeface="Roboto"/>
                <a:ea typeface="Roboto"/>
                <a:cs typeface="Roboto"/>
                <a:sym typeface="Roboto"/>
              </a:rPr>
              <a:t>What is Circular Flow of Income?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rgbClr val="813588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The circular flow means the </a:t>
            </a:r>
            <a:r>
              <a:rPr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continuous</a:t>
            </a:r>
            <a:r>
              <a:rPr b="0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 flow of production of goods and services, income, and expenditure in an economy. It shows the redistribution of income in a circular manner between the production unit and households.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>
              <a:solidFill>
                <a:srgbClr val="33333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The</a:t>
            </a:r>
            <a:r>
              <a:rPr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 four factors of production</a:t>
            </a:r>
            <a:r>
              <a:rPr b="0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 are </a:t>
            </a:r>
            <a:r>
              <a:rPr b="1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land, labour, capital, and entrepreneurship.</a:t>
            </a:r>
            <a:endParaRPr b="0" i="0" sz="2400">
              <a:solidFill>
                <a:srgbClr val="33333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52400" lvl="0" marL="0" marR="0" rtl="0" algn="just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Char char="•"/>
            </a:pPr>
            <a:r>
              <a:rPr b="0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 The payment for the contribution made by fixed natural resources (called land) is known as rent.</a:t>
            </a:r>
            <a:endParaRPr/>
          </a:p>
          <a:p>
            <a:pPr indent="-152400" lvl="0" marL="0" marR="0" rtl="0" algn="just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Char char="•"/>
            </a:pPr>
            <a:r>
              <a:rPr b="0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 The payment for the contribution made by a human worker is known as wage.</a:t>
            </a:r>
            <a:endParaRPr/>
          </a:p>
          <a:p>
            <a:pPr indent="-152400" lvl="0" marL="0" marR="0" rtl="0" algn="just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Char char="•"/>
            </a:pPr>
            <a:r>
              <a:rPr b="0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 The payment for the contribution made by capital is known as interest.</a:t>
            </a:r>
            <a:endParaRPr/>
          </a:p>
          <a:p>
            <a:pPr indent="-152400" lvl="0" marL="0" marR="0" rtl="0" algn="just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Char char="•"/>
            </a:pPr>
            <a:r>
              <a:rPr b="0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 The payment for the contribution made by entrepreneurship is known as profit.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/>
        </p:nvSpPr>
        <p:spPr>
          <a:xfrm>
            <a:off x="390418" y="478621"/>
            <a:ext cx="11094377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>
                <a:solidFill>
                  <a:srgbClr val="813588"/>
                </a:solidFill>
                <a:latin typeface="Roboto"/>
                <a:ea typeface="Roboto"/>
                <a:cs typeface="Roboto"/>
                <a:sym typeface="Roboto"/>
              </a:rPr>
              <a:t>Circular Flow of Income in a Two-Sector Economy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>
              <a:solidFill>
                <a:srgbClr val="813588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It is defined as the flow of payments and receipts for goods, services, and factor services between the households and the firm sectors of the economy.</a:t>
            </a:r>
            <a:endParaRPr/>
          </a:p>
        </p:txBody>
      </p:sp>
      <p:pic>
        <p:nvPicPr>
          <p:cNvPr id="101" name="Google Shape;10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1206" y="2239767"/>
            <a:ext cx="6485081" cy="4465993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3"/>
          <p:cNvSpPr txBox="1"/>
          <p:nvPr/>
        </p:nvSpPr>
        <p:spPr>
          <a:xfrm>
            <a:off x="6819472" y="2630453"/>
            <a:ext cx="609771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>
                <a:solidFill>
                  <a:srgbClr val="424142"/>
                </a:solidFill>
                <a:latin typeface="Roboto"/>
                <a:ea typeface="Roboto"/>
                <a:cs typeface="Roboto"/>
                <a:sym typeface="Roboto"/>
              </a:rPr>
              <a:t>Total expenditure (E) = C + I  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6935056" y="3277455"/>
            <a:ext cx="603692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>
                <a:solidFill>
                  <a:srgbClr val="424142"/>
                </a:solidFill>
                <a:latin typeface="Roboto"/>
                <a:ea typeface="Roboto"/>
                <a:cs typeface="Roboto"/>
                <a:sym typeface="Roboto"/>
              </a:rPr>
              <a:t>Total income (Y) = C + S 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/>
        </p:nvSpPr>
        <p:spPr>
          <a:xfrm>
            <a:off x="263475" y="201475"/>
            <a:ext cx="112053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>
                <a:solidFill>
                  <a:srgbClr val="813588"/>
                </a:solidFill>
                <a:latin typeface="Roboto"/>
                <a:ea typeface="Roboto"/>
                <a:cs typeface="Roboto"/>
                <a:sym typeface="Roboto"/>
              </a:rPr>
              <a:t>Circular Flow of Income in a Three-Sector Economy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>
              <a:solidFill>
                <a:srgbClr val="813588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It is defined as the flow of payments and receipts for goods, services, and factor services among  the households, the firm sectors and  the government.</a:t>
            </a:r>
            <a:endParaRPr/>
          </a:p>
        </p:txBody>
      </p:sp>
      <p:pic>
        <p:nvPicPr>
          <p:cNvPr id="109" name="Google Shape;10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909068"/>
            <a:ext cx="6945331" cy="4666392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4"/>
          <p:cNvSpPr txBox="1"/>
          <p:nvPr/>
        </p:nvSpPr>
        <p:spPr>
          <a:xfrm>
            <a:off x="5937606" y="2404421"/>
            <a:ext cx="614908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>
                <a:solidFill>
                  <a:srgbClr val="424142"/>
                </a:solidFill>
                <a:latin typeface="Roboto"/>
                <a:ea typeface="Roboto"/>
                <a:cs typeface="Roboto"/>
                <a:sym typeface="Roboto"/>
              </a:rPr>
              <a:t>Total expenditure (E) = C + I + G 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4"/>
          <p:cNvSpPr txBox="1"/>
          <p:nvPr/>
        </p:nvSpPr>
        <p:spPr>
          <a:xfrm>
            <a:off x="5988976" y="2945227"/>
            <a:ext cx="609771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>
                <a:solidFill>
                  <a:srgbClr val="424142"/>
                </a:solidFill>
                <a:latin typeface="Roboto"/>
                <a:ea typeface="Roboto"/>
                <a:cs typeface="Roboto"/>
                <a:sym typeface="Roboto"/>
              </a:rPr>
              <a:t>Total income (Y) = C + S + T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4"/>
          <p:cNvSpPr txBox="1"/>
          <p:nvPr/>
        </p:nvSpPr>
        <p:spPr>
          <a:xfrm>
            <a:off x="5414480" y="3667873"/>
            <a:ext cx="5887093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rgbClr val="424142"/>
                </a:solidFill>
                <a:latin typeface="Roboto"/>
                <a:ea typeface="Roboto"/>
                <a:cs typeface="Roboto"/>
                <a:sym typeface="Roboto"/>
              </a:rPr>
              <a:t>Since expenditure incurred must be equal to the income received (Y), we have C + I  = C + 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4142"/>
                </a:solidFill>
                <a:latin typeface="Roboto"/>
                <a:ea typeface="Roboto"/>
                <a:cs typeface="Roboto"/>
                <a:sym typeface="Roboto"/>
              </a:rPr>
              <a:t>                                 or, </a:t>
            </a:r>
            <a:r>
              <a:rPr b="0" i="0" lang="en-US" sz="2000">
                <a:solidFill>
                  <a:srgbClr val="424142"/>
                </a:solidFill>
                <a:latin typeface="Roboto"/>
                <a:ea typeface="Roboto"/>
                <a:cs typeface="Roboto"/>
                <a:sym typeface="Roboto"/>
              </a:rPr>
              <a:t>I = S </a:t>
            </a:r>
            <a:endParaRPr b="0" sz="2000">
              <a:solidFill>
                <a:srgbClr val="42414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/>
        </p:nvSpPr>
        <p:spPr>
          <a:xfrm>
            <a:off x="174661" y="328773"/>
            <a:ext cx="11270750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>
                <a:solidFill>
                  <a:srgbClr val="813588"/>
                </a:solidFill>
                <a:latin typeface="Roboto"/>
                <a:ea typeface="Roboto"/>
                <a:cs typeface="Roboto"/>
                <a:sym typeface="Roboto"/>
              </a:rPr>
              <a:t>Circular Flow of Income in a Four-Sector Economy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>
              <a:solidFill>
                <a:srgbClr val="813588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It is defined as the flow of payments and receipts for goods, services, and factor services among  the households, the firm sectors </a:t>
            </a:r>
            <a:r>
              <a:rPr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,</a:t>
            </a:r>
            <a:r>
              <a:rPr b="0" i="0"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the government and the foreign sector.</a:t>
            </a:r>
            <a:endParaRPr/>
          </a:p>
        </p:txBody>
      </p:sp>
      <p:pic>
        <p:nvPicPr>
          <p:cNvPr id="118" name="Google Shape;11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6898" y="2508392"/>
            <a:ext cx="4486275" cy="3238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5"/>
          <p:cNvSpPr txBox="1"/>
          <p:nvPr/>
        </p:nvSpPr>
        <p:spPr>
          <a:xfrm>
            <a:off x="349321" y="5543378"/>
            <a:ext cx="1093170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rgbClr val="424142"/>
                </a:solidFill>
                <a:latin typeface="Roboto"/>
                <a:ea typeface="Roboto"/>
                <a:cs typeface="Roboto"/>
                <a:sym typeface="Roboto"/>
              </a:rPr>
              <a:t>National Income = C + I + G + NX where NX represents net exports, X-M. Since national income can be either consumed, saved or paid as taxes to the Government we have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rgbClr val="424142"/>
                </a:solidFill>
                <a:latin typeface="Roboto"/>
                <a:ea typeface="Roboto"/>
                <a:cs typeface="Roboto"/>
                <a:sym typeface="Roboto"/>
              </a:rPr>
              <a:t>C + I + G + NX = C + S + T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solidFill>
                <a:srgbClr val="42414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/>
        </p:nvSpPr>
        <p:spPr>
          <a:xfrm>
            <a:off x="4388488" y="3019811"/>
            <a:ext cx="261699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b="1" i="1"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2023-01-08T06:52:33Z</dcterms:created>
  <dc:creator>Kamalika Chakraborty</dc:creator>
</cp:coreProperties>
</file>